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6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A100"/>
    <a:srgbClr val="F1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34"/>
    <p:restoredTop sz="94694"/>
  </p:normalViewPr>
  <p:slideViewPr>
    <p:cSldViewPr snapToGrid="0">
      <p:cViewPr varScale="1">
        <p:scale>
          <a:sx n="117" d="100"/>
          <a:sy n="117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1C433-A5A2-A149-A4D6-DA26846E13E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D314-A94F-1541-8F1B-C6341B77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3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5DD847C-2415-5441-8251-0E57C44524FE}" type="datetime1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13211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5D12-4722-3C4B-BB63-60A1E91B67B1}" type="datetime1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04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2356-4374-744D-8307-58C16EB06925}" type="datetime1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6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DCAB-A7A2-6641-B95C-A64290940D9E}" type="datetime1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9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D0FEF4-64C7-FF48-960A-EFE2BA867DC4}" type="datetime1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94532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A0DC-7DB1-DA40-AE66-CD068E8CDEAE}" type="datetime1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7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65AF-FBF9-D04A-A58F-61BFDE8699DA}" type="datetime1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266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68B8-D382-CB45-96D0-E9BE6B6BE3D8}" type="datetime1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A771-6256-8C4D-B888-1118DA1338F1}" type="datetime1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8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53EE53-399D-F946-9E0F-61FB2FD6A653}" type="datetime1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810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7602B9-E496-D540-983F-CC50A8022148}" type="datetime1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04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73E65AF-FBF9-D04A-A58F-61BFDE8699DA}" type="datetime1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658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E8E4-0EAB-7C34-D4CC-DE730CF73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started with git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6E309-EDE1-5DE4-8B68-20CE822082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26EEE-972E-796D-FE0E-6E34CB93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08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247A-A7DC-49A1-D49B-4FE04084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3" y="425381"/>
            <a:ext cx="9601200" cy="1485900"/>
          </a:xfrm>
        </p:spPr>
        <p:txBody>
          <a:bodyPr/>
          <a:lstStyle/>
          <a:p>
            <a:r>
              <a:rPr lang="en-US" dirty="0"/>
              <a:t>Using Git with RStudio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2E658-143D-7FED-0D9F-352C0609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6965A-3581-8836-8E33-3F736C46267C}"/>
              </a:ext>
            </a:extLst>
          </p:cNvPr>
          <p:cNvSpPr txBox="1"/>
          <p:nvPr/>
        </p:nvSpPr>
        <p:spPr>
          <a:xfrm>
            <a:off x="805047" y="1810431"/>
            <a:ext cx="598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use RStudio’s “git” tab to track the changes we make to the repository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another change and save it.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changed “References” on line 5 to “References to read”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two lines are diff’d.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240D0-9843-3819-902C-D265793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85434" y="1911281"/>
            <a:ext cx="7717833" cy="3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14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247A-A7DC-49A1-D49B-4FE04084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Git/RStudio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2E658-143D-7FED-0D9F-352C0609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6965A-3581-8836-8E33-3F736C46267C}"/>
              </a:ext>
            </a:extLst>
          </p:cNvPr>
          <p:cNvSpPr txBox="1"/>
          <p:nvPr/>
        </p:nvSpPr>
        <p:spPr>
          <a:xfrm>
            <a:off x="1089036" y="1911281"/>
            <a:ext cx="5980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use RStudio’s “git” tab to track the changes we make to the repository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deleted the R-intro reference, line 7.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the line numbers are different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Repo – still contains line 7.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Working tree– line 7 is now the reference to Brooke’s </a:t>
            </a:r>
            <a:r>
              <a:rPr lang="en-US" dirty="0" err="1"/>
              <a:t>youtube</a:t>
            </a:r>
            <a:r>
              <a:rPr lang="en-US" dirty="0"/>
              <a:t> channel.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240D0-9843-3819-902C-D265793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86858" y="1911281"/>
            <a:ext cx="7714984" cy="3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9E1A-BD61-5820-2CF7-9ECFE15E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Git/RStudio (4) </a:t>
            </a:r>
            <a:br>
              <a:rPr lang="en-US" dirty="0"/>
            </a:br>
            <a:r>
              <a:rPr lang="en-US" dirty="0"/>
              <a:t>Reverting your changes, safely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F54F6-F1C0-3C17-5249-F5A425FA0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revert to the repository’s version of a file</a:t>
            </a:r>
          </a:p>
          <a:p>
            <a:r>
              <a:rPr lang="en-US" dirty="0"/>
              <a:t>But it overwrites your changes</a:t>
            </a:r>
          </a:p>
          <a:p>
            <a:r>
              <a:rPr lang="en-US" dirty="0"/>
              <a:t>So, use with caution- make a copy first</a:t>
            </a:r>
          </a:p>
          <a:p>
            <a:r>
              <a:rPr lang="en-US" dirty="0"/>
              <a:t>Exercise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Make a copy of </a:t>
            </a:r>
            <a:r>
              <a:rPr lang="en-US" i="1" dirty="0"/>
              <a:t>02_240129_R_Basics.Rmd</a:t>
            </a:r>
            <a:r>
              <a:rPr lang="en-US" dirty="0"/>
              <a:t> by checking the box next to the filename and go to the “gear” icon to copy it.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Then, in the Git tab, click box by the modified file, click the gear icon and choose “Revert”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Confirm in the dialog box.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45A12-F361-DF6B-6DEA-A2CCF2DC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0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5B62-6DA0-7714-AE4F-2A0121CA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Git/RStudio (5) Resolving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D9CFC-BFE3-C1AD-8E41-64345298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make a change to a file in the current module</a:t>
            </a:r>
          </a:p>
          <a:p>
            <a:r>
              <a:rPr lang="en-US" dirty="0"/>
              <a:t>I change the same file on the repo</a:t>
            </a:r>
          </a:p>
          <a:p>
            <a:r>
              <a:rPr lang="en-US" dirty="0"/>
              <a:t>They try to pull, generating the error message</a:t>
            </a:r>
          </a:p>
          <a:p>
            <a:r>
              <a:rPr lang="en-US" dirty="0"/>
              <a:t>They copy their modified copy and revert the file, then pull</a:t>
            </a:r>
          </a:p>
          <a:p>
            <a:r>
              <a:rPr lang="en-US" dirty="0"/>
              <a:t>The conflict should be resolved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29C5-1B0C-9B37-C76A-5AC8B11F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4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6E78-AD26-C9AC-228E-76FD0096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an App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5170-F038-F519-2B78-5058738D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desktop</a:t>
            </a:r>
          </a:p>
          <a:p>
            <a:r>
              <a:rPr lang="en-US" b="1" dirty="0"/>
              <a:t>SourceTree (Atlassian)– shows graph of branches</a:t>
            </a:r>
          </a:p>
          <a:p>
            <a:r>
              <a:rPr lang="en-US" dirty="0"/>
              <a:t>Other IDEs, such as VS Code, RStudio, etc., that highlight status of files in repo and commit/push/pull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53604-AD77-36D7-6358-4055D5127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8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C367-BE34-B518-49A4-7689A2B8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069771" cy="148590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9E17A-E7DE-F6A1-C33D-19BDF470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5514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basics of version control with git</a:t>
            </a:r>
          </a:p>
          <a:p>
            <a:pPr lvl="1"/>
            <a:r>
              <a:rPr lang="en-US" dirty="0"/>
              <a:t>Cycle of work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Commands</a:t>
            </a:r>
          </a:p>
          <a:p>
            <a:r>
              <a:rPr lang="en-US" dirty="0"/>
              <a:t>Learn basics of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Remote repositories</a:t>
            </a:r>
          </a:p>
          <a:p>
            <a:pPr lvl="1"/>
            <a:r>
              <a:rPr lang="en-US" dirty="0"/>
              <a:t>Setting up keys</a:t>
            </a:r>
          </a:p>
          <a:p>
            <a:pPr lvl="1"/>
            <a:r>
              <a:rPr lang="en-US" dirty="0"/>
              <a:t>Sharing code </a:t>
            </a:r>
          </a:p>
          <a:p>
            <a:pPr lvl="1"/>
            <a:r>
              <a:rPr lang="en-US" dirty="0"/>
              <a:t>Collaborating with forks and pull requests</a:t>
            </a:r>
          </a:p>
          <a:p>
            <a:r>
              <a:rPr lang="en-US" dirty="0"/>
              <a:t>Level up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pages – portfolio for your code</a:t>
            </a:r>
          </a:p>
          <a:p>
            <a:pPr lvl="1"/>
            <a:r>
              <a:rPr lang="en-US" dirty="0"/>
              <a:t>Conflicts and merging</a:t>
            </a:r>
          </a:p>
          <a:p>
            <a:pPr lvl="1"/>
            <a:r>
              <a:rPr lang="en-US" dirty="0"/>
              <a:t>Starting over (if all else fails)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9B758-2D68-6D94-0E42-E8CAB1D9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67320C-9CE0-CE43-CA67-957CD91D1052}"/>
              </a:ext>
            </a:extLst>
          </p:cNvPr>
          <p:cNvSpPr txBox="1">
            <a:spLocks/>
          </p:cNvSpPr>
          <p:nvPr/>
        </p:nvSpPr>
        <p:spPr>
          <a:xfrm>
            <a:off x="6422572" y="1782961"/>
            <a:ext cx="5475514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on your computer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Desktop</a:t>
            </a:r>
          </a:p>
          <a:p>
            <a:pPr lvl="1"/>
            <a:r>
              <a:rPr lang="en-US" dirty="0"/>
              <a:t>SourceTree (Atlassian)</a:t>
            </a:r>
          </a:p>
          <a:p>
            <a:r>
              <a:rPr lang="en-US" dirty="0"/>
              <a:t>Windows computers – do they have git on the terminal?</a:t>
            </a:r>
          </a:p>
          <a:p>
            <a:r>
              <a:rPr lang="en-US" dirty="0"/>
              <a:t>Going to the class repo at </a:t>
            </a:r>
            <a:r>
              <a:rPr lang="en-US" dirty="0" err="1"/>
              <a:t>github.com</a:t>
            </a:r>
            <a:r>
              <a:rPr lang="en-US" dirty="0"/>
              <a:t> (should be familiar with this)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8A8291-3A85-8020-E37A-33FACC1BA5DB}"/>
              </a:ext>
            </a:extLst>
          </p:cNvPr>
          <p:cNvSpPr txBox="1">
            <a:spLocks/>
          </p:cNvSpPr>
          <p:nvPr/>
        </p:nvSpPr>
        <p:spPr>
          <a:xfrm>
            <a:off x="7625443" y="685800"/>
            <a:ext cx="3902528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32015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A653-B6F7-6DFA-8091-D4250612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remote</a:t>
            </a:r>
            <a:r>
              <a:rPr lang="en-US" dirty="0"/>
              <a:t> versus </a:t>
            </a:r>
            <a:r>
              <a:rPr lang="en-US" i="1" dirty="0"/>
              <a:t>local</a:t>
            </a:r>
            <a:r>
              <a:rPr lang="en-US" dirty="0"/>
              <a:t> repository</a:t>
            </a:r>
          </a:p>
        </p:txBody>
      </p:sp>
      <p:pic>
        <p:nvPicPr>
          <p:cNvPr id="5" name="Content Placeholder 4" descr="Illuminated server room panel">
            <a:extLst>
              <a:ext uri="{FF2B5EF4-FFF2-40B4-BE49-F238E27FC236}">
                <a16:creationId xmlns:a16="http://schemas.microsoft.com/office/drawing/2014/main" id="{7D51543C-2F6B-AAC4-CEDA-440C75E3C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1060"/>
            <a:ext cx="2231158" cy="148598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A7968-8AE4-CC6F-513A-62466CCD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F12F8-FC1E-95EC-4B5B-79F719DA27CB}"/>
              </a:ext>
            </a:extLst>
          </p:cNvPr>
          <p:cNvSpPr txBox="1"/>
          <p:nvPr/>
        </p:nvSpPr>
        <p:spPr>
          <a:xfrm>
            <a:off x="3248158" y="2161060"/>
            <a:ext cx="8007178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err="1"/>
              <a:t>Github.com</a:t>
            </a:r>
            <a:r>
              <a:rPr lang="en-US" b="1" u="sng" dirty="0"/>
              <a:t> hosts git repositories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Your-username</a:t>
            </a:r>
            <a:r>
              <a:rPr lang="en-US" dirty="0"/>
              <a:t>/</a:t>
            </a:r>
            <a:r>
              <a:rPr lang="en-US" dirty="0">
                <a:solidFill>
                  <a:srgbClr val="002060"/>
                </a:solidFill>
              </a:rPr>
              <a:t>your-repo-name</a:t>
            </a:r>
          </a:p>
          <a:p>
            <a:pPr>
              <a:lnSpc>
                <a:spcPct val="15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Colorado-State-University-CMB</a:t>
            </a:r>
            <a:r>
              <a:rPr lang="en-US" dirty="0"/>
              <a:t>/</a:t>
            </a:r>
            <a:r>
              <a:rPr lang="en-US" dirty="0">
                <a:solidFill>
                  <a:srgbClr val="002060"/>
                </a:solidFill>
              </a:rPr>
              <a:t>CM515-course-2024</a:t>
            </a:r>
          </a:p>
        </p:txBody>
      </p:sp>
      <p:pic>
        <p:nvPicPr>
          <p:cNvPr id="8" name="Picture 7" descr="A person sitting in an airplane seat using a laptop computer">
            <a:extLst>
              <a:ext uri="{FF2B5EF4-FFF2-40B4-BE49-F238E27FC236}">
                <a16:creationId xmlns:a16="http://schemas.microsoft.com/office/drawing/2014/main" id="{A8E1AE14-29CD-0D52-06EB-71B1E903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356" y="4340178"/>
            <a:ext cx="26289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668A0-8C3C-19A4-B5A7-3A570C5F7DB7}"/>
              </a:ext>
            </a:extLst>
          </p:cNvPr>
          <p:cNvSpPr txBox="1"/>
          <p:nvPr/>
        </p:nvSpPr>
        <p:spPr>
          <a:xfrm>
            <a:off x="862915" y="4422840"/>
            <a:ext cx="8389942" cy="1703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/>
              <a:t>Your local computer clones the remote repo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git clone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Your-username</a:t>
            </a:r>
            <a:r>
              <a:rPr lang="en-US" dirty="0"/>
              <a:t>/</a:t>
            </a:r>
            <a:r>
              <a:rPr lang="en-US" dirty="0">
                <a:solidFill>
                  <a:srgbClr val="002060"/>
                </a:solidFill>
              </a:rPr>
              <a:t>your-repo-name</a:t>
            </a:r>
          </a:p>
          <a:p>
            <a:pPr>
              <a:lnSpc>
                <a:spcPct val="15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git clone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Colorado-State-University-CMB</a:t>
            </a:r>
            <a:r>
              <a:rPr lang="en-US" dirty="0"/>
              <a:t>/</a:t>
            </a:r>
            <a:r>
              <a:rPr lang="en-US" dirty="0">
                <a:solidFill>
                  <a:srgbClr val="002060"/>
                </a:solidFill>
              </a:rPr>
              <a:t>CM515-course-2024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A76F0F4D-48C2-451A-2A6E-BAC20DC90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15" y="2176310"/>
            <a:ext cx="517464" cy="51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B5F11070-690B-F921-A17D-83F8F5B07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3653" y="4308648"/>
            <a:ext cx="560172" cy="5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4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22D6-F3CE-1EA1-40EC-54F87BE3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263"/>
            <a:ext cx="10904457" cy="1325563"/>
          </a:xfrm>
        </p:spPr>
        <p:txBody>
          <a:bodyPr>
            <a:normAutofit/>
          </a:bodyPr>
          <a:lstStyle/>
          <a:p>
            <a:r>
              <a:rPr lang="en-US" dirty="0"/>
              <a:t>Steps to working on a repo: step 0. Clone repo.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E02BA-2719-F2AD-5C93-3AE86F707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880" y="4259107"/>
            <a:ext cx="4320393" cy="2462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Creates new folder on your computer. </a:t>
            </a:r>
            <a:r>
              <a:rPr lang="en-US" sz="2000" b="1" dirty="0"/>
              <a:t>Working tree (your files)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ED7E-CE4C-F5CC-272F-66AB52B0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C3E0DA-1749-8A64-B694-53C1264A887F}"/>
              </a:ext>
            </a:extLst>
          </p:cNvPr>
          <p:cNvSpPr txBox="1">
            <a:spLocks/>
          </p:cNvSpPr>
          <p:nvPr/>
        </p:nvSpPr>
        <p:spPr>
          <a:xfrm>
            <a:off x="817958" y="1367595"/>
            <a:ext cx="4028084" cy="83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Clone Remote (1</a:t>
            </a:r>
            <a:r>
              <a:rPr lang="en-US" sz="2000" baseline="30000" dirty="0"/>
              <a:t>st</a:t>
            </a:r>
            <a:r>
              <a:rPr lang="en-US" sz="2000" dirty="0"/>
              <a:t> step, done once)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A6EE35-B68F-AA6A-8473-03AB885C42E1}"/>
              </a:ext>
            </a:extLst>
          </p:cNvPr>
          <p:cNvCxnSpPr/>
          <p:nvPr/>
        </p:nvCxnSpPr>
        <p:spPr>
          <a:xfrm>
            <a:off x="2764221" y="2249214"/>
            <a:ext cx="0" cy="117978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4A6167-1B83-5202-A711-EF2ED25F3677}"/>
              </a:ext>
            </a:extLst>
          </p:cNvPr>
          <p:cNvSpPr txBox="1">
            <a:spLocks/>
          </p:cNvSpPr>
          <p:nvPr/>
        </p:nvSpPr>
        <p:spPr>
          <a:xfrm>
            <a:off x="2900365" y="2449513"/>
            <a:ext cx="3073037" cy="723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Downloads files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and git data </a:t>
            </a:r>
          </a:p>
        </p:txBody>
      </p:sp>
      <p:pic>
        <p:nvPicPr>
          <p:cNvPr id="8" name="Picture 2" descr="GitHub Logos and Usage · GitHub">
            <a:extLst>
              <a:ext uri="{FF2B5EF4-FFF2-40B4-BE49-F238E27FC236}">
                <a16:creationId xmlns:a16="http://schemas.microsoft.com/office/drawing/2014/main" id="{8AF5C034-B08A-646F-6531-68251206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89" y="1866915"/>
            <a:ext cx="517464" cy="51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Laptop with solid fill">
            <a:extLst>
              <a:ext uri="{FF2B5EF4-FFF2-40B4-BE49-F238E27FC236}">
                <a16:creationId xmlns:a16="http://schemas.microsoft.com/office/drawing/2014/main" id="{627713F6-27EC-BE09-4991-989E4EE1A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5489" y="3429000"/>
            <a:ext cx="560172" cy="56017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84576B-D1E2-D213-F562-90E4C98B4F2B}"/>
              </a:ext>
            </a:extLst>
          </p:cNvPr>
          <p:cNvSpPr txBox="1">
            <a:spLocks/>
          </p:cNvSpPr>
          <p:nvPr/>
        </p:nvSpPr>
        <p:spPr>
          <a:xfrm>
            <a:off x="7094113" y="4223421"/>
            <a:ext cx="4496525" cy="1198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Creates new folder on your computer. Repository files are in “File ”tab in RStudio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AD3C82-7056-AB2A-A3BD-13156897E60C}"/>
              </a:ext>
            </a:extLst>
          </p:cNvPr>
          <p:cNvSpPr txBox="1">
            <a:spLocks/>
          </p:cNvSpPr>
          <p:nvPr/>
        </p:nvSpPr>
        <p:spPr>
          <a:xfrm>
            <a:off x="7959045" y="1367595"/>
            <a:ext cx="4232953" cy="1137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à"/>
            </a:pPr>
            <a:r>
              <a:rPr lang="en-US" sz="2000" dirty="0"/>
              <a:t>New project </a:t>
            </a:r>
            <a:r>
              <a:rPr lang="en-US" sz="2000" dirty="0">
                <a:sym typeface="Wingdings" pitchFamily="2" charset="2"/>
              </a:rPr>
              <a:t> Clone existing repo</a:t>
            </a:r>
            <a:endParaRPr lang="en-US" sz="2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5A26BF-AF5B-ECA0-4CAE-82F900717E6F}"/>
              </a:ext>
            </a:extLst>
          </p:cNvPr>
          <p:cNvCxnSpPr/>
          <p:nvPr/>
        </p:nvCxnSpPr>
        <p:spPr>
          <a:xfrm>
            <a:off x="9032903" y="2249214"/>
            <a:ext cx="0" cy="117978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2" descr="GitHub Logos and Usage · GitHub">
            <a:extLst>
              <a:ext uri="{FF2B5EF4-FFF2-40B4-BE49-F238E27FC236}">
                <a16:creationId xmlns:a16="http://schemas.microsoft.com/office/drawing/2014/main" id="{6929D339-CE54-412B-6281-F86ACC5E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71" y="2077968"/>
            <a:ext cx="517464" cy="51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CF005C2E-C17B-4543-9504-740150704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171" y="3429000"/>
            <a:ext cx="560172" cy="560172"/>
          </a:xfrm>
          <a:prstGeom prst="rect">
            <a:avLst/>
          </a:prstGeom>
        </p:spPr>
      </p:pic>
      <p:pic>
        <p:nvPicPr>
          <p:cNvPr id="2050" name="Picture 2" descr="RStudio Logo Usage Guidelines - RStudio">
            <a:extLst>
              <a:ext uri="{FF2B5EF4-FFF2-40B4-BE49-F238E27FC236}">
                <a16:creationId xmlns:a16="http://schemas.microsoft.com/office/drawing/2014/main" id="{33F28D19-9773-D991-C646-1445FA715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7" y="1220033"/>
            <a:ext cx="1607373" cy="5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108658-CF90-3BD8-AEB1-5C9B2E7869F7}"/>
              </a:ext>
            </a:extLst>
          </p:cNvPr>
          <p:cNvSpPr txBox="1">
            <a:spLocks/>
          </p:cNvSpPr>
          <p:nvPr/>
        </p:nvSpPr>
        <p:spPr>
          <a:xfrm>
            <a:off x="9372975" y="2449513"/>
            <a:ext cx="3073037" cy="723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Downloads files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and git data </a:t>
            </a:r>
          </a:p>
        </p:txBody>
      </p:sp>
    </p:spTree>
    <p:extLst>
      <p:ext uri="{BB962C8B-B14F-4D97-AF65-F5344CB8AC3E}">
        <p14:creationId xmlns:p14="http://schemas.microsoft.com/office/powerpoint/2010/main" val="396797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F15F-FF2F-8F66-799D-4725B3A4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2953F-425A-2310-6175-E602E619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2C4C53-355A-A684-54CF-8E860056E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51" y="486555"/>
            <a:ext cx="9973498" cy="60063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AFCD17-97DA-6CE4-1038-8811B78E33B4}"/>
              </a:ext>
            </a:extLst>
          </p:cNvPr>
          <p:cNvCxnSpPr>
            <a:cxnSpLocks/>
          </p:cNvCxnSpPr>
          <p:nvPr/>
        </p:nvCxnSpPr>
        <p:spPr>
          <a:xfrm flipH="1" flipV="1">
            <a:off x="9785532" y="1506797"/>
            <a:ext cx="692998" cy="60620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D0D0C1-E2C8-2F6E-7910-0B1E535EE4D1}"/>
              </a:ext>
            </a:extLst>
          </p:cNvPr>
          <p:cNvCxnSpPr>
            <a:cxnSpLocks/>
          </p:cNvCxnSpPr>
          <p:nvPr/>
        </p:nvCxnSpPr>
        <p:spPr>
          <a:xfrm flipV="1">
            <a:off x="5607695" y="2687595"/>
            <a:ext cx="976610" cy="52516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FE8A4C8-B380-DE68-89F7-28AAC1FFF645}"/>
              </a:ext>
            </a:extLst>
          </p:cNvPr>
          <p:cNvSpPr/>
          <p:nvPr/>
        </p:nvSpPr>
        <p:spPr>
          <a:xfrm>
            <a:off x="6746790" y="4827227"/>
            <a:ext cx="1733664" cy="21006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93C7C-C571-5EF6-4203-7066FB9A6BBA}"/>
              </a:ext>
            </a:extLst>
          </p:cNvPr>
          <p:cNvSpPr txBox="1"/>
          <p:nvPr/>
        </p:nvSpPr>
        <p:spPr>
          <a:xfrm>
            <a:off x="8577558" y="4775682"/>
            <a:ext cx="21120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untracked file</a:t>
            </a:r>
          </a:p>
          <a:p>
            <a:r>
              <a:rPr lang="en-US" sz="1400" dirty="0"/>
              <a:t>(only on my computer)</a:t>
            </a:r>
          </a:p>
        </p:txBody>
      </p:sp>
    </p:spTree>
    <p:extLst>
      <p:ext uri="{BB962C8B-B14F-4D97-AF65-F5344CB8AC3E}">
        <p14:creationId xmlns:p14="http://schemas.microsoft.com/office/powerpoint/2010/main" val="199233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9B39-05BB-FBB1-DADE-60F1979A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08" y="926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Staying up-to-date with remote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10DFA-A0AF-A7DB-69E2-2D46915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718F2-D1C0-D90F-2AE1-6A173BF9765E}"/>
              </a:ext>
            </a:extLst>
          </p:cNvPr>
          <p:cNvGrpSpPr/>
          <p:nvPr/>
        </p:nvGrpSpPr>
        <p:grpSpPr>
          <a:xfrm>
            <a:off x="1276007" y="2248508"/>
            <a:ext cx="1574083" cy="2360984"/>
            <a:chOff x="3776908" y="2297839"/>
            <a:chExt cx="1574083" cy="2360984"/>
          </a:xfrm>
        </p:grpSpPr>
        <p:pic>
          <p:nvPicPr>
            <p:cNvPr id="4" name="Picture 2" descr="GitHub Logos and Usage · GitHub">
              <a:extLst>
                <a:ext uri="{FF2B5EF4-FFF2-40B4-BE49-F238E27FC236}">
                  <a16:creationId xmlns:a16="http://schemas.microsoft.com/office/drawing/2014/main" id="{B5B356DE-FADF-DDD7-89B9-0BEC52887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D5685F4D-39C5-83C1-9213-4C8800F9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E8888C-EA1F-B9D6-D09D-368DDFFE4420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1E51BAF-D337-BF62-F0B8-E23F12712F4A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168363" cy="5601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Clone repository 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6C1988-EE3B-0F06-A214-B411A8BBE2DD}"/>
              </a:ext>
            </a:extLst>
          </p:cNvPr>
          <p:cNvSpPr txBox="1">
            <a:spLocks/>
          </p:cNvSpPr>
          <p:nvPr/>
        </p:nvSpPr>
        <p:spPr>
          <a:xfrm>
            <a:off x="765999" y="1730923"/>
            <a:ext cx="2334031" cy="35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1: </a:t>
            </a:r>
            <a:r>
              <a:rPr lang="en-US" sz="1600" dirty="0" err="1"/>
              <a:t>ChatGPT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AAAC0-0EE4-B84D-CC6E-01C3A36D681F}"/>
              </a:ext>
            </a:extLst>
          </p:cNvPr>
          <p:cNvGrpSpPr/>
          <p:nvPr/>
        </p:nvGrpSpPr>
        <p:grpSpPr>
          <a:xfrm>
            <a:off x="3775842" y="2248508"/>
            <a:ext cx="2066844" cy="2360984"/>
            <a:chOff x="3776908" y="2297839"/>
            <a:chExt cx="2066844" cy="2360984"/>
          </a:xfrm>
        </p:grpSpPr>
        <p:pic>
          <p:nvPicPr>
            <p:cNvPr id="11" name="Picture 2" descr="GitHub Logos and Usage · GitHub">
              <a:extLst>
                <a:ext uri="{FF2B5EF4-FFF2-40B4-BE49-F238E27FC236}">
                  <a16:creationId xmlns:a16="http://schemas.microsoft.com/office/drawing/2014/main" id="{9D7A1191-20E4-3C82-1889-631696AA7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Laptop with solid fill">
              <a:extLst>
                <a:ext uri="{FF2B5EF4-FFF2-40B4-BE49-F238E27FC236}">
                  <a16:creationId xmlns:a16="http://schemas.microsoft.com/office/drawing/2014/main" id="{EF24E416-BD3C-FFC3-733A-163B582B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F76BF2-8DB6-257B-433F-2D771ABA3EA5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8789C88-3503-4125-4000-61542843AB60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67E3FE-3E28-6687-F4D1-03C32732F915}"/>
              </a:ext>
            </a:extLst>
          </p:cNvPr>
          <p:cNvSpPr txBox="1">
            <a:spLocks/>
          </p:cNvSpPr>
          <p:nvPr/>
        </p:nvSpPr>
        <p:spPr>
          <a:xfrm>
            <a:off x="3294590" y="1710275"/>
            <a:ext cx="2082848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2:  RStudio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5628F-B72D-203C-374E-4FD2592A2551}"/>
              </a:ext>
            </a:extLst>
          </p:cNvPr>
          <p:cNvSpPr txBox="1"/>
          <p:nvPr/>
        </p:nvSpPr>
        <p:spPr>
          <a:xfrm>
            <a:off x="880908" y="4977456"/>
            <a:ext cx="250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01_chatGPT/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1072D-DECE-B7EA-DD05-B0958E7FF7CF}"/>
              </a:ext>
            </a:extLst>
          </p:cNvPr>
          <p:cNvSpPr txBox="1"/>
          <p:nvPr/>
        </p:nvSpPr>
        <p:spPr>
          <a:xfrm>
            <a:off x="2622827" y="4963479"/>
            <a:ext cx="3729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02_240129_R_Basics.md/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1A1C10-11A4-0272-B14A-7B4A7B488DED}"/>
              </a:ext>
            </a:extLst>
          </p:cNvPr>
          <p:cNvGrpSpPr/>
          <p:nvPr/>
        </p:nvGrpSpPr>
        <p:grpSpPr>
          <a:xfrm>
            <a:off x="6814564" y="2249271"/>
            <a:ext cx="2066844" cy="2360984"/>
            <a:chOff x="3776908" y="2297839"/>
            <a:chExt cx="2066844" cy="2360984"/>
          </a:xfrm>
        </p:grpSpPr>
        <p:pic>
          <p:nvPicPr>
            <p:cNvPr id="19" name="Picture 2" descr="GitHub Logos and Usage · GitHub">
              <a:extLst>
                <a:ext uri="{FF2B5EF4-FFF2-40B4-BE49-F238E27FC236}">
                  <a16:creationId xmlns:a16="http://schemas.microsoft.com/office/drawing/2014/main" id="{6BF0EA64-A3CB-0F43-2308-AC3AA9FA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Laptop with solid fill">
              <a:extLst>
                <a:ext uri="{FF2B5EF4-FFF2-40B4-BE49-F238E27FC236}">
                  <a16:creationId xmlns:a16="http://schemas.microsoft.com/office/drawing/2014/main" id="{BF33CB8F-A30C-6B18-F48D-C5546999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311A53-490A-D918-2373-E2965AA5A77C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DD6D6E9-4BA0-DB0B-3214-BD63259944BB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6675C78-B64C-8664-E47D-46D1E1C49620}"/>
              </a:ext>
            </a:extLst>
          </p:cNvPr>
          <p:cNvSpPr txBox="1">
            <a:spLocks/>
          </p:cNvSpPr>
          <p:nvPr/>
        </p:nvSpPr>
        <p:spPr>
          <a:xfrm>
            <a:off x="5999194" y="171103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3:  Files and folders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60E21-00B1-122B-D2DB-A2C0ACCBD6EC}"/>
              </a:ext>
            </a:extLst>
          </p:cNvPr>
          <p:cNvSpPr txBox="1"/>
          <p:nvPr/>
        </p:nvSpPr>
        <p:spPr>
          <a:xfrm>
            <a:off x="5864737" y="4964242"/>
            <a:ext cx="3156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02_240129_R_Basics.md/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03_Files_and_Folders/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06B843-A75A-0990-F443-69FD96B95A52}"/>
              </a:ext>
            </a:extLst>
          </p:cNvPr>
          <p:cNvGrpSpPr/>
          <p:nvPr/>
        </p:nvGrpSpPr>
        <p:grpSpPr>
          <a:xfrm>
            <a:off x="9760208" y="2239741"/>
            <a:ext cx="2066844" cy="2360984"/>
            <a:chOff x="3776908" y="2297839"/>
            <a:chExt cx="2066844" cy="2360984"/>
          </a:xfrm>
        </p:grpSpPr>
        <p:pic>
          <p:nvPicPr>
            <p:cNvPr id="26" name="Picture 2" descr="GitHub Logos and Usage · GitHub">
              <a:extLst>
                <a:ext uri="{FF2B5EF4-FFF2-40B4-BE49-F238E27FC236}">
                  <a16:creationId xmlns:a16="http://schemas.microsoft.com/office/drawing/2014/main" id="{89961BD6-0EEE-CBE2-90BF-A2F06FB8C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Laptop with solid fill">
              <a:extLst>
                <a:ext uri="{FF2B5EF4-FFF2-40B4-BE49-F238E27FC236}">
                  <a16:creationId xmlns:a16="http://schemas.microsoft.com/office/drawing/2014/main" id="{3FBF6950-BC35-D714-4F05-8D98AF06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23F3BA-8EAE-F669-185B-DC139428562E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77F45C1-0045-41CB-F73C-8EC6ED6C908E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48732C-464B-8944-FC19-499C67B98613}"/>
              </a:ext>
            </a:extLst>
          </p:cNvPr>
          <p:cNvSpPr txBox="1">
            <a:spLocks/>
          </p:cNvSpPr>
          <p:nvPr/>
        </p:nvSpPr>
        <p:spPr>
          <a:xfrm>
            <a:off x="8944838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4:  </a:t>
            </a:r>
            <a:r>
              <a:rPr lang="en-US" sz="1600" dirty="0" err="1"/>
              <a:t>Tidyverse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27E3C-5961-981F-6360-0BB5F9589754}"/>
              </a:ext>
            </a:extLst>
          </p:cNvPr>
          <p:cNvSpPr txBox="1"/>
          <p:nvPr/>
        </p:nvSpPr>
        <p:spPr>
          <a:xfrm>
            <a:off x="9069648" y="4968689"/>
            <a:ext cx="3019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02_240129_R_Basics.md/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04_Tidyverse/</a:t>
            </a:r>
          </a:p>
        </p:txBody>
      </p:sp>
    </p:spTree>
    <p:extLst>
      <p:ext uri="{BB962C8B-B14F-4D97-AF65-F5344CB8AC3E}">
        <p14:creationId xmlns:p14="http://schemas.microsoft.com/office/powerpoint/2010/main" val="238442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9B39-05BB-FBB1-DADE-60F1979A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08" y="92692"/>
            <a:ext cx="10515600" cy="13255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It’s OK to </a:t>
            </a:r>
            <a:r>
              <a:rPr lang="en-US" dirty="0">
                <a:solidFill>
                  <a:srgbClr val="7030A0"/>
                </a:solidFill>
              </a:rPr>
              <a:t>add your own files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alongside the tracked ones.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10DFA-A0AF-A7DB-69E2-2D46915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718F2-D1C0-D90F-2AE1-6A173BF9765E}"/>
              </a:ext>
            </a:extLst>
          </p:cNvPr>
          <p:cNvGrpSpPr/>
          <p:nvPr/>
        </p:nvGrpSpPr>
        <p:grpSpPr>
          <a:xfrm>
            <a:off x="838200" y="2248508"/>
            <a:ext cx="1726318" cy="2360984"/>
            <a:chOff x="3776908" y="2297839"/>
            <a:chExt cx="1726318" cy="2360984"/>
          </a:xfrm>
        </p:grpSpPr>
        <p:pic>
          <p:nvPicPr>
            <p:cNvPr id="4" name="Picture 2" descr="GitHub Logos and Usage · GitHub">
              <a:extLst>
                <a:ext uri="{FF2B5EF4-FFF2-40B4-BE49-F238E27FC236}">
                  <a16:creationId xmlns:a16="http://schemas.microsoft.com/office/drawing/2014/main" id="{B5B356DE-FADF-DDD7-89B9-0BEC52887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D5685F4D-39C5-83C1-9213-4C8800F9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E8888C-EA1F-B9D6-D09D-368DDFFE4420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1E51BAF-D337-BF62-F0B8-E23F12712F4A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320598" cy="5601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Clone repository 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6C1988-EE3B-0F06-A214-B411A8BBE2DD}"/>
              </a:ext>
            </a:extLst>
          </p:cNvPr>
          <p:cNvSpPr txBox="1">
            <a:spLocks/>
          </p:cNvSpPr>
          <p:nvPr/>
        </p:nvSpPr>
        <p:spPr>
          <a:xfrm>
            <a:off x="571013" y="1730923"/>
            <a:ext cx="2334031" cy="35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1: </a:t>
            </a:r>
            <a:r>
              <a:rPr lang="en-US" sz="1600" dirty="0" err="1"/>
              <a:t>ChatGPT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AAAC0-0EE4-B84D-CC6E-01C3A36D681F}"/>
              </a:ext>
            </a:extLst>
          </p:cNvPr>
          <p:cNvGrpSpPr/>
          <p:nvPr/>
        </p:nvGrpSpPr>
        <p:grpSpPr>
          <a:xfrm>
            <a:off x="3775842" y="2248508"/>
            <a:ext cx="2066844" cy="2360984"/>
            <a:chOff x="3776908" y="2297839"/>
            <a:chExt cx="2066844" cy="2360984"/>
          </a:xfrm>
        </p:grpSpPr>
        <p:pic>
          <p:nvPicPr>
            <p:cNvPr id="11" name="Picture 2" descr="GitHub Logos and Usage · GitHub">
              <a:extLst>
                <a:ext uri="{FF2B5EF4-FFF2-40B4-BE49-F238E27FC236}">
                  <a16:creationId xmlns:a16="http://schemas.microsoft.com/office/drawing/2014/main" id="{9D7A1191-20E4-3C82-1889-631696AA7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Laptop with solid fill">
              <a:extLst>
                <a:ext uri="{FF2B5EF4-FFF2-40B4-BE49-F238E27FC236}">
                  <a16:creationId xmlns:a16="http://schemas.microsoft.com/office/drawing/2014/main" id="{EF24E416-BD3C-FFC3-733A-163B582B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F76BF2-8DB6-257B-433F-2D771ABA3EA5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8789C88-3503-4125-4000-61542843AB60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67E3FE-3E28-6687-F4D1-03C32732F915}"/>
              </a:ext>
            </a:extLst>
          </p:cNvPr>
          <p:cNvSpPr txBox="1">
            <a:spLocks/>
          </p:cNvSpPr>
          <p:nvPr/>
        </p:nvSpPr>
        <p:spPr>
          <a:xfrm>
            <a:off x="3294590" y="1710275"/>
            <a:ext cx="2082848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2:  RStudio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1072D-DECE-B7EA-DD05-B0958E7FF7CF}"/>
              </a:ext>
            </a:extLst>
          </p:cNvPr>
          <p:cNvSpPr txBox="1"/>
          <p:nvPr/>
        </p:nvSpPr>
        <p:spPr>
          <a:xfrm>
            <a:off x="2560252" y="4600725"/>
            <a:ext cx="3304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1A1C10-11A4-0272-B14A-7B4A7B488DED}"/>
              </a:ext>
            </a:extLst>
          </p:cNvPr>
          <p:cNvGrpSpPr/>
          <p:nvPr/>
        </p:nvGrpSpPr>
        <p:grpSpPr>
          <a:xfrm>
            <a:off x="6814564" y="2249271"/>
            <a:ext cx="2066844" cy="2360984"/>
            <a:chOff x="3776908" y="2297839"/>
            <a:chExt cx="2066844" cy="2360984"/>
          </a:xfrm>
        </p:grpSpPr>
        <p:pic>
          <p:nvPicPr>
            <p:cNvPr id="19" name="Picture 2" descr="GitHub Logos and Usage · GitHub">
              <a:extLst>
                <a:ext uri="{FF2B5EF4-FFF2-40B4-BE49-F238E27FC236}">
                  <a16:creationId xmlns:a16="http://schemas.microsoft.com/office/drawing/2014/main" id="{6BF0EA64-A3CB-0F43-2308-AC3AA9FA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Laptop with solid fill">
              <a:extLst>
                <a:ext uri="{FF2B5EF4-FFF2-40B4-BE49-F238E27FC236}">
                  <a16:creationId xmlns:a16="http://schemas.microsoft.com/office/drawing/2014/main" id="{BF33CB8F-A30C-6B18-F48D-C5546999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311A53-490A-D918-2373-E2965AA5A77C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DD6D6E9-4BA0-DB0B-3214-BD63259944BB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6675C78-B64C-8664-E47D-46D1E1C49620}"/>
              </a:ext>
            </a:extLst>
          </p:cNvPr>
          <p:cNvSpPr txBox="1">
            <a:spLocks/>
          </p:cNvSpPr>
          <p:nvPr/>
        </p:nvSpPr>
        <p:spPr>
          <a:xfrm>
            <a:off x="5999194" y="171103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3:  Files and folders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60E21-00B1-122B-D2DB-A2C0ACCBD6EC}"/>
              </a:ext>
            </a:extLst>
          </p:cNvPr>
          <p:cNvSpPr txBox="1"/>
          <p:nvPr/>
        </p:nvSpPr>
        <p:spPr>
          <a:xfrm>
            <a:off x="5864738" y="4600725"/>
            <a:ext cx="3019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06B843-A75A-0990-F443-69FD96B95A52}"/>
              </a:ext>
            </a:extLst>
          </p:cNvPr>
          <p:cNvGrpSpPr/>
          <p:nvPr/>
        </p:nvGrpSpPr>
        <p:grpSpPr>
          <a:xfrm>
            <a:off x="9760208" y="2239741"/>
            <a:ext cx="2066844" cy="2360984"/>
            <a:chOff x="3776908" y="2297839"/>
            <a:chExt cx="2066844" cy="2360984"/>
          </a:xfrm>
        </p:grpSpPr>
        <p:pic>
          <p:nvPicPr>
            <p:cNvPr id="26" name="Picture 2" descr="GitHub Logos and Usage · GitHub">
              <a:extLst>
                <a:ext uri="{FF2B5EF4-FFF2-40B4-BE49-F238E27FC236}">
                  <a16:creationId xmlns:a16="http://schemas.microsoft.com/office/drawing/2014/main" id="{89961BD6-0EEE-CBE2-90BF-A2F06FB8C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Laptop with solid fill">
              <a:extLst>
                <a:ext uri="{FF2B5EF4-FFF2-40B4-BE49-F238E27FC236}">
                  <a16:creationId xmlns:a16="http://schemas.microsoft.com/office/drawing/2014/main" id="{3FBF6950-BC35-D714-4F05-8D98AF06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23F3BA-8EAE-F669-185B-DC139428562E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77F45C1-0045-41CB-F73C-8EC6ED6C908E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48732C-464B-8944-FC19-499C67B98613}"/>
              </a:ext>
            </a:extLst>
          </p:cNvPr>
          <p:cNvSpPr txBox="1">
            <a:spLocks/>
          </p:cNvSpPr>
          <p:nvPr/>
        </p:nvSpPr>
        <p:spPr>
          <a:xfrm>
            <a:off x="8944838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4:  </a:t>
            </a:r>
            <a:r>
              <a:rPr lang="en-US" sz="1600" dirty="0" err="1"/>
              <a:t>Tidyverse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27E3C-5961-981F-6360-0BB5F9589754}"/>
              </a:ext>
            </a:extLst>
          </p:cNvPr>
          <p:cNvSpPr txBox="1"/>
          <p:nvPr/>
        </p:nvSpPr>
        <p:spPr>
          <a:xfrm>
            <a:off x="9169224" y="4600725"/>
            <a:ext cx="3019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04_Tidyverse/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assignment3.html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098637-9893-2EBD-2967-06161EAE429F}"/>
              </a:ext>
            </a:extLst>
          </p:cNvPr>
          <p:cNvSpPr txBox="1"/>
          <p:nvPr/>
        </p:nvSpPr>
        <p:spPr>
          <a:xfrm>
            <a:off x="728581" y="4611158"/>
            <a:ext cx="250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01_chatGPT/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C7818E-33DA-2C83-E395-6E12CBE347E5}"/>
              </a:ext>
            </a:extLst>
          </p:cNvPr>
          <p:cNvGrpSpPr/>
          <p:nvPr/>
        </p:nvGrpSpPr>
        <p:grpSpPr>
          <a:xfrm>
            <a:off x="1027857" y="6149452"/>
            <a:ext cx="2869229" cy="369332"/>
            <a:chOff x="1484703" y="6369873"/>
            <a:chExt cx="2869229" cy="369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FD91B3A-F5EC-9B07-6EC9-7A8F1ECC8FC9}"/>
                </a:ext>
              </a:extLst>
            </p:cNvPr>
            <p:cNvSpPr/>
            <p:nvPr/>
          </p:nvSpPr>
          <p:spPr>
            <a:xfrm>
              <a:off x="1484703" y="6517945"/>
              <a:ext cx="115976" cy="11597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A900A8-5194-7DA5-804A-9D1380CDE444}"/>
                </a:ext>
              </a:extLst>
            </p:cNvPr>
            <p:cNvSpPr txBox="1"/>
            <p:nvPr/>
          </p:nvSpPr>
          <p:spPr>
            <a:xfrm>
              <a:off x="1600679" y="6369873"/>
              <a:ext cx="2753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- untracked, added by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29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9B39-05BB-FBB1-DADE-60F1979A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08" y="92692"/>
            <a:ext cx="10515600" cy="13255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But </a:t>
            </a:r>
            <a:r>
              <a:rPr lang="en-US" dirty="0">
                <a:solidFill>
                  <a:srgbClr val="D8A100"/>
                </a:solidFill>
              </a:rPr>
              <a:t>modifying a tracked file</a:t>
            </a:r>
            <a:r>
              <a:rPr lang="en-US" dirty="0"/>
              <a:t> causes a divergence from the repo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10DFA-A0AF-A7DB-69E2-2D46915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718F2-D1C0-D90F-2AE1-6A173BF9765E}"/>
              </a:ext>
            </a:extLst>
          </p:cNvPr>
          <p:cNvGrpSpPr/>
          <p:nvPr/>
        </p:nvGrpSpPr>
        <p:grpSpPr>
          <a:xfrm>
            <a:off x="838200" y="2248508"/>
            <a:ext cx="1726318" cy="2360984"/>
            <a:chOff x="3776908" y="2297839"/>
            <a:chExt cx="1726318" cy="2360984"/>
          </a:xfrm>
        </p:grpSpPr>
        <p:pic>
          <p:nvPicPr>
            <p:cNvPr id="4" name="Picture 2" descr="GitHub Logos and Usage · GitHub">
              <a:extLst>
                <a:ext uri="{FF2B5EF4-FFF2-40B4-BE49-F238E27FC236}">
                  <a16:creationId xmlns:a16="http://schemas.microsoft.com/office/drawing/2014/main" id="{B5B356DE-FADF-DDD7-89B9-0BEC52887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D5685F4D-39C5-83C1-9213-4C8800F9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E8888C-EA1F-B9D6-D09D-368DDFFE4420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1E51BAF-D337-BF62-F0B8-E23F12712F4A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320598" cy="5601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Clone repository 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6C1988-EE3B-0F06-A214-B411A8BBE2DD}"/>
              </a:ext>
            </a:extLst>
          </p:cNvPr>
          <p:cNvSpPr txBox="1">
            <a:spLocks/>
          </p:cNvSpPr>
          <p:nvPr/>
        </p:nvSpPr>
        <p:spPr>
          <a:xfrm>
            <a:off x="571013" y="1730923"/>
            <a:ext cx="2334031" cy="35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1: </a:t>
            </a:r>
            <a:r>
              <a:rPr lang="en-US" sz="1600" dirty="0" err="1"/>
              <a:t>ChatGPT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AAAC0-0EE4-B84D-CC6E-01C3A36D681F}"/>
              </a:ext>
            </a:extLst>
          </p:cNvPr>
          <p:cNvGrpSpPr/>
          <p:nvPr/>
        </p:nvGrpSpPr>
        <p:grpSpPr>
          <a:xfrm>
            <a:off x="3775842" y="2248508"/>
            <a:ext cx="2066844" cy="2360984"/>
            <a:chOff x="3776908" y="2297839"/>
            <a:chExt cx="2066844" cy="2360984"/>
          </a:xfrm>
        </p:grpSpPr>
        <p:pic>
          <p:nvPicPr>
            <p:cNvPr id="11" name="Picture 2" descr="GitHub Logos and Usage · GitHub">
              <a:extLst>
                <a:ext uri="{FF2B5EF4-FFF2-40B4-BE49-F238E27FC236}">
                  <a16:creationId xmlns:a16="http://schemas.microsoft.com/office/drawing/2014/main" id="{9D7A1191-20E4-3C82-1889-631696AA7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Laptop with solid fill">
              <a:extLst>
                <a:ext uri="{FF2B5EF4-FFF2-40B4-BE49-F238E27FC236}">
                  <a16:creationId xmlns:a16="http://schemas.microsoft.com/office/drawing/2014/main" id="{EF24E416-BD3C-FFC3-733A-163B582B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F76BF2-8DB6-257B-433F-2D771ABA3EA5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8789C88-3503-4125-4000-61542843AB60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67E3FE-3E28-6687-F4D1-03C32732F915}"/>
              </a:ext>
            </a:extLst>
          </p:cNvPr>
          <p:cNvSpPr txBox="1">
            <a:spLocks/>
          </p:cNvSpPr>
          <p:nvPr/>
        </p:nvSpPr>
        <p:spPr>
          <a:xfrm>
            <a:off x="3294590" y="1710275"/>
            <a:ext cx="2082848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2:  RStudio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1A1C10-11A4-0272-B14A-7B4A7B488DED}"/>
              </a:ext>
            </a:extLst>
          </p:cNvPr>
          <p:cNvGrpSpPr/>
          <p:nvPr/>
        </p:nvGrpSpPr>
        <p:grpSpPr>
          <a:xfrm>
            <a:off x="6814564" y="2249271"/>
            <a:ext cx="2066844" cy="2360984"/>
            <a:chOff x="3776908" y="2297839"/>
            <a:chExt cx="2066844" cy="2360984"/>
          </a:xfrm>
        </p:grpSpPr>
        <p:pic>
          <p:nvPicPr>
            <p:cNvPr id="19" name="Picture 2" descr="GitHub Logos and Usage · GitHub">
              <a:extLst>
                <a:ext uri="{FF2B5EF4-FFF2-40B4-BE49-F238E27FC236}">
                  <a16:creationId xmlns:a16="http://schemas.microsoft.com/office/drawing/2014/main" id="{6BF0EA64-A3CB-0F43-2308-AC3AA9FA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Laptop with solid fill">
              <a:extLst>
                <a:ext uri="{FF2B5EF4-FFF2-40B4-BE49-F238E27FC236}">
                  <a16:creationId xmlns:a16="http://schemas.microsoft.com/office/drawing/2014/main" id="{BF33CB8F-A30C-6B18-F48D-C5546999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311A53-490A-D918-2373-E2965AA5A77C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DD6D6E9-4BA0-DB0B-3214-BD63259944BB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6675C78-B64C-8664-E47D-46D1E1C49620}"/>
              </a:ext>
            </a:extLst>
          </p:cNvPr>
          <p:cNvSpPr txBox="1">
            <a:spLocks/>
          </p:cNvSpPr>
          <p:nvPr/>
        </p:nvSpPr>
        <p:spPr>
          <a:xfrm>
            <a:off x="5999194" y="171103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3:  Files and folders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06B843-A75A-0990-F443-69FD96B95A52}"/>
              </a:ext>
            </a:extLst>
          </p:cNvPr>
          <p:cNvGrpSpPr/>
          <p:nvPr/>
        </p:nvGrpSpPr>
        <p:grpSpPr>
          <a:xfrm>
            <a:off x="9760208" y="2239741"/>
            <a:ext cx="2311575" cy="2360984"/>
            <a:chOff x="3776908" y="2297839"/>
            <a:chExt cx="2311575" cy="2360984"/>
          </a:xfrm>
        </p:grpSpPr>
        <p:pic>
          <p:nvPicPr>
            <p:cNvPr id="26" name="Picture 2" descr="GitHub Logos and Usage · GitHub">
              <a:extLst>
                <a:ext uri="{FF2B5EF4-FFF2-40B4-BE49-F238E27FC236}">
                  <a16:creationId xmlns:a16="http://schemas.microsoft.com/office/drawing/2014/main" id="{89961BD6-0EEE-CBE2-90BF-A2F06FB8C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Laptop with solid fill">
              <a:extLst>
                <a:ext uri="{FF2B5EF4-FFF2-40B4-BE49-F238E27FC236}">
                  <a16:creationId xmlns:a16="http://schemas.microsoft.com/office/drawing/2014/main" id="{3FBF6950-BC35-D714-4F05-8D98AF06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23F3BA-8EAE-F669-185B-DC139428562E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77F45C1-0045-41CB-F73C-8EC6ED6C908E}"/>
                </a:ext>
              </a:extLst>
            </p:cNvPr>
            <p:cNvSpPr txBox="1">
              <a:spLocks/>
            </p:cNvSpPr>
            <p:nvPr/>
          </p:nvSpPr>
          <p:spPr>
            <a:xfrm>
              <a:off x="4427359" y="2863851"/>
              <a:ext cx="1661124" cy="12037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You can usually still pull if the repo only adds/changes other files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48732C-464B-8944-FC19-499C67B98613}"/>
              </a:ext>
            </a:extLst>
          </p:cNvPr>
          <p:cNvSpPr txBox="1">
            <a:spLocks/>
          </p:cNvSpPr>
          <p:nvPr/>
        </p:nvSpPr>
        <p:spPr>
          <a:xfrm>
            <a:off x="8944838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4:  </a:t>
            </a:r>
            <a:r>
              <a:rPr lang="en-US" sz="1600" dirty="0" err="1"/>
              <a:t>Tidyverse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8FDC2-0FA7-7E97-51E1-A729280239E2}"/>
              </a:ext>
            </a:extLst>
          </p:cNvPr>
          <p:cNvSpPr txBox="1"/>
          <p:nvPr/>
        </p:nvSpPr>
        <p:spPr>
          <a:xfrm>
            <a:off x="2560252" y="4600725"/>
            <a:ext cx="3304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F741BA-1C04-ACD2-B684-ED4FA835B4EB}"/>
              </a:ext>
            </a:extLst>
          </p:cNvPr>
          <p:cNvSpPr txBox="1"/>
          <p:nvPr/>
        </p:nvSpPr>
        <p:spPr>
          <a:xfrm>
            <a:off x="5864738" y="4600725"/>
            <a:ext cx="3019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D8A100"/>
                </a:solidFill>
                <a:effectLst/>
                <a:latin typeface="Menlo" panose="020B0609030804020204" pitchFamily="49" charset="0"/>
              </a:rPr>
              <a:t>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9DAB29-95DF-79AF-BDD6-946C03070E42}"/>
              </a:ext>
            </a:extLst>
          </p:cNvPr>
          <p:cNvSpPr txBox="1"/>
          <p:nvPr/>
        </p:nvSpPr>
        <p:spPr>
          <a:xfrm>
            <a:off x="9169224" y="4600725"/>
            <a:ext cx="3019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D8A100"/>
                </a:solidFill>
                <a:effectLst/>
                <a:latin typeface="Menlo" panose="020B0609030804020204" pitchFamily="49" charset="0"/>
              </a:rPr>
              <a:t>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04_Tidyverse/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assignment3.html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FA42D2-AC46-631E-46D0-338B7F610CFD}"/>
              </a:ext>
            </a:extLst>
          </p:cNvPr>
          <p:cNvSpPr txBox="1"/>
          <p:nvPr/>
        </p:nvSpPr>
        <p:spPr>
          <a:xfrm>
            <a:off x="728581" y="4611158"/>
            <a:ext cx="250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01_chatGPT/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67B23C-AD56-1AE9-903E-66E131682B3B}"/>
              </a:ext>
            </a:extLst>
          </p:cNvPr>
          <p:cNvGrpSpPr/>
          <p:nvPr/>
        </p:nvGrpSpPr>
        <p:grpSpPr>
          <a:xfrm>
            <a:off x="1438486" y="5973444"/>
            <a:ext cx="2933115" cy="683175"/>
            <a:chOff x="1174912" y="5896193"/>
            <a:chExt cx="2933115" cy="68317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95570DF-E91A-8D6A-68E4-D9A9472B540E}"/>
                </a:ext>
              </a:extLst>
            </p:cNvPr>
            <p:cNvGrpSpPr/>
            <p:nvPr/>
          </p:nvGrpSpPr>
          <p:grpSpPr>
            <a:xfrm>
              <a:off x="1174912" y="5896193"/>
              <a:ext cx="2933115" cy="369332"/>
              <a:chOff x="1484703" y="6369873"/>
              <a:chExt cx="2933115" cy="36933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40E19CB-1440-8ED6-8C58-D7A1D88CC8FC}"/>
                  </a:ext>
                </a:extLst>
              </p:cNvPr>
              <p:cNvSpPr/>
              <p:nvPr/>
            </p:nvSpPr>
            <p:spPr>
              <a:xfrm>
                <a:off x="1484703" y="6517945"/>
                <a:ext cx="115976" cy="115976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A8B448-C44A-671F-1664-D758178BF4A7}"/>
                  </a:ext>
                </a:extLst>
              </p:cNvPr>
              <p:cNvSpPr txBox="1"/>
              <p:nvPr/>
            </p:nvSpPr>
            <p:spPr>
              <a:xfrm>
                <a:off x="1600679" y="6369873"/>
                <a:ext cx="2817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- untracked , added by you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21FDB6-CE61-FB4A-ABEC-FD2F52FFA47A}"/>
                </a:ext>
              </a:extLst>
            </p:cNvPr>
            <p:cNvGrpSpPr/>
            <p:nvPr/>
          </p:nvGrpSpPr>
          <p:grpSpPr>
            <a:xfrm>
              <a:off x="1174912" y="6210036"/>
              <a:ext cx="2933115" cy="369332"/>
              <a:chOff x="1484703" y="6369873"/>
              <a:chExt cx="2933115" cy="36933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D35750C-0C29-F99D-00F7-ACC0A9F70D88}"/>
                  </a:ext>
                </a:extLst>
              </p:cNvPr>
              <p:cNvSpPr/>
              <p:nvPr/>
            </p:nvSpPr>
            <p:spPr>
              <a:xfrm>
                <a:off x="1484703" y="6517945"/>
                <a:ext cx="115976" cy="115976"/>
              </a:xfrm>
              <a:prstGeom prst="rect">
                <a:avLst/>
              </a:prstGeom>
              <a:solidFill>
                <a:srgbClr val="D8A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8A100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CC5BA0-8FE3-DDD0-6CAA-20581E5DBC00}"/>
                  </a:ext>
                </a:extLst>
              </p:cNvPr>
              <p:cNvSpPr txBox="1"/>
              <p:nvPr/>
            </p:nvSpPr>
            <p:spPr>
              <a:xfrm>
                <a:off x="1600679" y="6369873"/>
                <a:ext cx="2817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D8A100"/>
                    </a:solidFill>
                  </a:rPr>
                  <a:t>-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D8A100"/>
                    </a:solidFill>
                  </a:rPr>
                  <a:t>Modified, changed by you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3134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247A-A7DC-49A1-D49B-4FE04084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57" y="323027"/>
            <a:ext cx="9601200" cy="1485900"/>
          </a:xfrm>
        </p:spPr>
        <p:txBody>
          <a:bodyPr/>
          <a:lstStyle/>
          <a:p>
            <a:r>
              <a:rPr lang="en-US" dirty="0"/>
              <a:t>Using Git with RStudio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2E658-143D-7FED-0D9F-352C0609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6965A-3581-8836-8E33-3F736C46267C}"/>
              </a:ext>
            </a:extLst>
          </p:cNvPr>
          <p:cNvSpPr txBox="1"/>
          <p:nvPr/>
        </p:nvSpPr>
        <p:spPr>
          <a:xfrm>
            <a:off x="777764" y="1211716"/>
            <a:ext cx="59803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use RStudio’s “git” tab to track the changes we make to the repository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Find the right windows, tabs and 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 to the </a:t>
            </a:r>
            <a:r>
              <a:rPr lang="en-US" i="1" dirty="0"/>
              <a:t>File tab</a:t>
            </a:r>
            <a:r>
              <a:rPr lang="en-US" dirty="0"/>
              <a:t> and navigate to </a:t>
            </a:r>
            <a:r>
              <a:rPr lang="en-US" i="1" dirty="0"/>
              <a:t>modules/02_RStudio</a:t>
            </a:r>
            <a:r>
              <a:rPr lang="en-US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Click on </a:t>
            </a:r>
            <a:r>
              <a:rPr lang="en-US" i="1" dirty="0"/>
              <a:t>02_240129_R_Basics.Rmd</a:t>
            </a:r>
            <a:r>
              <a:rPr lang="en-US" dirty="0"/>
              <a:t> to open it in the editor.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Click on the “git” tab in the upper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Make a change to the tracked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Modify </a:t>
            </a:r>
            <a:r>
              <a:rPr lang="en-US" i="1" dirty="0"/>
              <a:t>02_240129_R_Basics.Rmd</a:t>
            </a:r>
            <a:r>
              <a:rPr lang="en-US" dirty="0"/>
              <a:t> and save it. I changed “let’s” to “let us”.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Notice the “modified” status appear.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“Diff”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Select the file and click “</a:t>
            </a:r>
            <a:r>
              <a:rPr lang="en-US" b="1" dirty="0"/>
              <a:t>diff</a:t>
            </a:r>
            <a:r>
              <a:rPr lang="en-US" dirty="0"/>
              <a:t>” on the left side of the window.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See the </a:t>
            </a:r>
            <a:r>
              <a:rPr lang="en-US" b="1" dirty="0"/>
              <a:t>diff</a:t>
            </a:r>
            <a:r>
              <a:rPr lang="en-US" dirty="0"/>
              <a:t>erence between your working copy and the repository.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E7240D0-9843-3819-902C-D265793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51" y="1911281"/>
            <a:ext cx="7772400" cy="3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082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1529</TotalTime>
  <Words>1203</Words>
  <Application>Microsoft Macintosh PowerPoint</Application>
  <PresentationFormat>Widescreen</PresentationFormat>
  <Paragraphs>196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Franklin Gothic Book</vt:lpstr>
      <vt:lpstr>Menlo</vt:lpstr>
      <vt:lpstr>Wingdings</vt:lpstr>
      <vt:lpstr>Crop</vt:lpstr>
      <vt:lpstr>Getting started with git and github</vt:lpstr>
      <vt:lpstr>Objectives</vt:lpstr>
      <vt:lpstr>Terminology: remote versus local repository</vt:lpstr>
      <vt:lpstr>Steps to working on a repo: step 0. Clone repo.</vt:lpstr>
      <vt:lpstr>PowerPoint Presentation</vt:lpstr>
      <vt:lpstr>Staying up-to-date with remote</vt:lpstr>
      <vt:lpstr>It’s OK to add your own files alongside the tracked ones.</vt:lpstr>
      <vt:lpstr>But modifying a tracked file causes a divergence from the repo</vt:lpstr>
      <vt:lpstr>Using Git with RStudio (1)</vt:lpstr>
      <vt:lpstr>Using Git with RStudio (2)</vt:lpstr>
      <vt:lpstr>Git/RStudio (3)</vt:lpstr>
      <vt:lpstr>Git/RStudio (4)  Reverting your changes, safely</vt:lpstr>
      <vt:lpstr>Git/RStudio (5) Resolving conflicts</vt:lpstr>
      <vt:lpstr>Using an App with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 and github</dc:title>
  <dc:creator>King,David</dc:creator>
  <cp:lastModifiedBy>King,David</cp:lastModifiedBy>
  <cp:revision>5</cp:revision>
  <dcterms:created xsi:type="dcterms:W3CDTF">2024-04-20T18:26:10Z</dcterms:created>
  <dcterms:modified xsi:type="dcterms:W3CDTF">2024-04-23T16:13:41Z</dcterms:modified>
</cp:coreProperties>
</file>